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6" r:id="rId4"/>
    <p:sldId id="267" r:id="rId5"/>
    <p:sldId id="265" r:id="rId6"/>
    <p:sldId id="268" r:id="rId7"/>
    <p:sldId id="271" r:id="rId8"/>
    <p:sldId id="269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91FD"/>
    <a:srgbClr val="85BCFF"/>
    <a:srgbClr val="FFFFFF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86684" autoAdjust="0"/>
  </p:normalViewPr>
  <p:slideViewPr>
    <p:cSldViewPr snapToGrid="0" showGuides="1">
      <p:cViewPr varScale="1">
        <p:scale>
          <a:sx n="75" d="100"/>
          <a:sy n="75" d="100"/>
        </p:scale>
        <p:origin x="1382" y="58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880"/>
        <p:guide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24744" y="4343400"/>
            <a:ext cx="4608512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8686800"/>
            <a:ext cx="835124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442511"/>
            <a:ext cx="1980000" cy="409956"/>
          </a:xfrm>
          <a:prstGeom prst="rect">
            <a:avLst/>
          </a:prstGeom>
        </p:spPr>
      </p:pic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442511"/>
            <a:ext cx="1980000" cy="4099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442511"/>
            <a:ext cx="1980000" cy="4099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442511"/>
            <a:ext cx="1980000" cy="40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7" y="2139850"/>
            <a:ext cx="5312669" cy="1080775"/>
          </a:xfrm>
        </p:spPr>
        <p:txBody>
          <a:bodyPr/>
          <a:lstStyle/>
          <a:p>
            <a:r>
              <a:rPr lang="en-US" dirty="0"/>
              <a:t>After Action Review</a:t>
            </a:r>
            <a:br>
              <a:rPr lang="en-US" dirty="0"/>
            </a:br>
            <a:r>
              <a:rPr lang="en-US" dirty="0"/>
              <a:t>EU Fundraising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December 15, 2016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2984480" y="35245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Six </a:t>
            </a:r>
            <a:r>
              <a:rPr lang="fr-FR" dirty="0" err="1"/>
              <a:t>projects</a:t>
            </a:r>
            <a:r>
              <a:rPr lang="fr-FR" dirty="0"/>
              <a:t> </a:t>
            </a:r>
            <a:r>
              <a:rPr lang="fr-FR" dirty="0" err="1"/>
              <a:t>submitted</a:t>
            </a:r>
            <a:r>
              <a:rPr lang="fr-FR" dirty="0"/>
              <a:t> 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39738" y="2275200"/>
            <a:ext cx="782796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HENCE: </a:t>
            </a:r>
            <a:r>
              <a:rPr lang="en-US" dirty="0"/>
              <a:t>the Human Evidence Project: Global health knowledge curation through human-machine discovery, analysis and validation. </a:t>
            </a:r>
            <a:endParaRPr lang="fr-FR" dirty="0"/>
          </a:p>
          <a:p>
            <a:pPr marL="731838" lvl="2" indent="-342900"/>
            <a:r>
              <a:rPr lang="fr-FR" dirty="0"/>
              <a:t>FETOPEN-RIA-2014-2015 </a:t>
            </a:r>
          </a:p>
          <a:p>
            <a:pPr marL="731838" lvl="2" indent="-342900"/>
            <a:r>
              <a:rPr lang="fr-FR" dirty="0"/>
              <a:t>FETOPEN-01-2016-2017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TRANSCEND: </a:t>
            </a:r>
            <a:r>
              <a:rPr lang="en-US" dirty="0"/>
              <a:t>Transcending Methods for Evidence based Nutrition</a:t>
            </a:r>
            <a:r>
              <a:rPr lang="fr-FR" dirty="0"/>
              <a:t> (H2020-MSCA-ITN-2016)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ECHO: </a:t>
            </a:r>
            <a:r>
              <a:rPr lang="en-US" dirty="0"/>
              <a:t>Enlarge Capacity building and eHealth Opportunities for improved health digital literacy </a:t>
            </a:r>
            <a:r>
              <a:rPr lang="fr-FR" dirty="0"/>
              <a:t>(SC1-HCO-12-2016)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INTERACT: </a:t>
            </a:r>
            <a:r>
              <a:rPr lang="en-US" dirty="0"/>
              <a:t>The </a:t>
            </a:r>
            <a:r>
              <a:rPr lang="en-US" dirty="0" err="1"/>
              <a:t>INTERnAtional</a:t>
            </a:r>
            <a:r>
              <a:rPr lang="en-US" dirty="0"/>
              <a:t> network on Crisis Translation</a:t>
            </a:r>
            <a:r>
              <a:rPr lang="fr-FR" dirty="0"/>
              <a:t> (MSCA-RISE-2016)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IMPETUS: </a:t>
            </a:r>
            <a:r>
              <a:rPr lang="en-US" dirty="0" err="1"/>
              <a:t>IMPlementation</a:t>
            </a:r>
            <a:r>
              <a:rPr lang="en-US" dirty="0"/>
              <a:t> research and Evidence curation for improving </a:t>
            </a:r>
            <a:r>
              <a:rPr lang="en-US" dirty="0" err="1"/>
              <a:t>equiTable</a:t>
            </a:r>
            <a:r>
              <a:rPr lang="en-US" dirty="0"/>
              <a:t> </a:t>
            </a:r>
            <a:r>
              <a:rPr lang="en-US" dirty="0" err="1"/>
              <a:t>pUblic</a:t>
            </a:r>
            <a:r>
              <a:rPr lang="en-US" dirty="0"/>
              <a:t> health policies and </a:t>
            </a:r>
            <a:r>
              <a:rPr lang="en-US" dirty="0" err="1"/>
              <a:t>programS</a:t>
            </a:r>
            <a:r>
              <a:rPr lang="en-US" dirty="0"/>
              <a:t> </a:t>
            </a:r>
            <a:r>
              <a:rPr lang="fr-FR" dirty="0"/>
              <a:t>(SC1-PM-21-2016)</a:t>
            </a:r>
          </a:p>
          <a:p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4815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39738" y="809600"/>
            <a:ext cx="7307262" cy="632838"/>
          </a:xfrm>
        </p:spPr>
        <p:txBody>
          <a:bodyPr/>
          <a:lstStyle/>
          <a:p>
            <a:r>
              <a:rPr lang="fr-FR" dirty="0"/>
              <a:t>At least 8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projects</a:t>
            </a:r>
            <a:r>
              <a:rPr lang="fr-FR" dirty="0"/>
              <a:t> </a:t>
            </a:r>
            <a:r>
              <a:rPr lang="fr-FR" dirty="0" err="1"/>
              <a:t>considered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1614800"/>
            <a:ext cx="9144000" cy="5040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 err="1"/>
              <a:t>Comparing</a:t>
            </a:r>
            <a:r>
              <a:rPr lang="fr-FR" sz="1800" dirty="0"/>
              <a:t> the </a:t>
            </a:r>
            <a:r>
              <a:rPr lang="fr-FR" sz="1800" dirty="0" err="1"/>
              <a:t>effectiveness</a:t>
            </a:r>
            <a:r>
              <a:rPr lang="fr-FR" sz="1800" dirty="0"/>
              <a:t> of </a:t>
            </a:r>
            <a:r>
              <a:rPr lang="fr-FR" sz="1800" dirty="0" err="1"/>
              <a:t>existing</a:t>
            </a:r>
            <a:r>
              <a:rPr lang="fr-FR" sz="1800" dirty="0"/>
              <a:t> </a:t>
            </a:r>
            <a:r>
              <a:rPr lang="fr-FR" sz="1800" dirty="0" err="1"/>
              <a:t>heatlhcare</a:t>
            </a:r>
            <a:r>
              <a:rPr lang="fr-FR" sz="1800" dirty="0"/>
              <a:t> interventions in the </a:t>
            </a:r>
            <a:r>
              <a:rPr lang="fr-FR" sz="1800" dirty="0" err="1"/>
              <a:t>adult</a:t>
            </a:r>
            <a:r>
              <a:rPr lang="fr-FR" sz="1800" dirty="0"/>
              <a:t> population (</a:t>
            </a:r>
            <a:r>
              <a:rPr lang="fr-FR" sz="1800" dirty="0" err="1"/>
              <a:t>health</a:t>
            </a:r>
            <a:r>
              <a:rPr lang="fr-FR" sz="1800" dirty="0"/>
              <a:t> </a:t>
            </a:r>
            <a:r>
              <a:rPr lang="fr-FR" sz="1800" dirty="0" err="1"/>
              <a:t>societal</a:t>
            </a:r>
            <a:r>
              <a:rPr lang="fr-FR" sz="1800" dirty="0"/>
              <a:t> challenge): Cochrane Cancer Alliance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</a:t>
            </a:r>
            <a:r>
              <a:rPr lang="fr-F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partnerships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</a:t>
            </a:r>
            <a:r>
              <a:rPr lang="fr-F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fr-F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youth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(Erasmus +): Cochrane Germany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/>
              <a:t>Marie Curie Training Networks: </a:t>
            </a:r>
          </a:p>
          <a:p>
            <a:pPr marL="731838" lvl="2" indent="-342900">
              <a:spcBef>
                <a:spcPts val="0"/>
              </a:spcBef>
            </a:pPr>
            <a:r>
              <a:rPr lang="fr-FR" sz="1600" dirty="0"/>
              <a:t>Cochrane </a:t>
            </a:r>
            <a:r>
              <a:rPr lang="fr-FR" sz="1600" dirty="0" err="1"/>
              <a:t>Brazil</a:t>
            </a:r>
            <a:r>
              <a:rPr lang="fr-FR" sz="1600" dirty="0"/>
              <a:t> network</a:t>
            </a:r>
          </a:p>
          <a:p>
            <a:pPr marL="731838" lvl="2" indent="-342900">
              <a:spcBef>
                <a:spcPts val="0"/>
              </a:spcBef>
            </a:pPr>
            <a:r>
              <a:rPr lang="fr-FR" sz="1600" dirty="0"/>
              <a:t>Cochrane </a:t>
            </a:r>
            <a:r>
              <a:rPr lang="fr-FR" sz="1600" dirty="0" err="1"/>
              <a:t>African</a:t>
            </a:r>
            <a:r>
              <a:rPr lang="fr-FR" sz="1600" dirty="0"/>
              <a:t> network</a:t>
            </a:r>
          </a:p>
          <a:p>
            <a:pPr marL="731838" lvl="2" indent="-342900">
              <a:spcBef>
                <a:spcPts val="0"/>
              </a:spcBef>
            </a:pPr>
            <a:r>
              <a:rPr lang="fr-FR" sz="1600" dirty="0"/>
              <a:t>Cochrane Germany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</a:t>
            </a:r>
            <a:r>
              <a:rPr lang="fr-F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tackle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childhood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obesity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epidemic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(</a:t>
            </a:r>
            <a:r>
              <a:rPr lang="fr-F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societal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challenge): CET (coordination by the </a:t>
            </a:r>
            <a:r>
              <a:rPr lang="fr-F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Cambridge)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/>
              <a:t>Platform </a:t>
            </a:r>
            <a:r>
              <a:rPr lang="fr-FR" sz="1800" dirty="0" err="1"/>
              <a:t>driven</a:t>
            </a:r>
            <a:r>
              <a:rPr lang="fr-FR" sz="1800" dirty="0"/>
              <a:t> e-infrastructure innovation (infrastructure): IKMD (coordination by UCL)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Marie Curie </a:t>
            </a:r>
            <a:r>
              <a:rPr lang="fr-F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Innovation Staff Exchange: CET (</a:t>
            </a:r>
            <a:r>
              <a:rPr lang="fr-F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partnership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PAHO)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Global Alliance for Chronic Diseases (GACD) prevention and management of mental disorders: Cochrane Global Mental Health Satellite</a:t>
            </a:r>
            <a:endParaRPr lang="fr-FR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Integrating Society in Science and Innovation – An approach to co-creation (science with and for society): IKMD (partnership with Oxford)</a:t>
            </a: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079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39738" y="1317600"/>
            <a:ext cx="7459662" cy="632838"/>
          </a:xfrm>
        </p:spPr>
        <p:txBody>
          <a:bodyPr/>
          <a:lstStyle/>
          <a:p>
            <a:r>
              <a:rPr lang="fr-FR" dirty="0" err="1"/>
              <a:t>Three</a:t>
            </a:r>
            <a:r>
              <a:rPr lang="fr-FR" dirty="0"/>
              <a:t> </a:t>
            </a:r>
            <a:r>
              <a:rPr lang="fr-FR" dirty="0" err="1"/>
              <a:t>ongoing</a:t>
            </a:r>
            <a:r>
              <a:rPr lang="fr-FR" dirty="0"/>
              <a:t> </a:t>
            </a:r>
            <a:r>
              <a:rPr lang="fr-FR" dirty="0" err="1"/>
              <a:t>projects</a:t>
            </a:r>
            <a:r>
              <a:rPr lang="fr-FR" dirty="0"/>
              <a:t> </a:t>
            </a:r>
            <a:r>
              <a:rPr lang="fr-FR" dirty="0" err="1"/>
              <a:t>involving</a:t>
            </a:r>
            <a:r>
              <a:rPr lang="fr-FR" dirty="0"/>
              <a:t> CET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39738" y="2275200"/>
            <a:ext cx="782796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 err="1"/>
              <a:t>HimL</a:t>
            </a:r>
            <a:r>
              <a:rPr lang="fr-FR" b="1" dirty="0"/>
              <a:t> (</a:t>
            </a:r>
            <a:r>
              <a:rPr lang="fr-FR" dirty="0"/>
              <a:t>2015-2018): </a:t>
            </a:r>
            <a:r>
              <a:rPr lang="fr-FR" dirty="0" err="1"/>
              <a:t>Health</a:t>
            </a:r>
            <a:r>
              <a:rPr lang="fr-FR" dirty="0"/>
              <a:t> in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Language</a:t>
            </a:r>
            <a:r>
              <a:rPr lang="fr-FR" dirty="0"/>
              <a:t> (ICT-17-2014)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/>
              <a:t>INTERACT</a:t>
            </a:r>
            <a:r>
              <a:rPr lang="fr-FR" dirty="0"/>
              <a:t> (2016-2019): </a:t>
            </a:r>
            <a:r>
              <a:rPr lang="en-US" dirty="0"/>
              <a:t>The </a:t>
            </a:r>
            <a:r>
              <a:rPr lang="en-US" dirty="0" err="1"/>
              <a:t>INTERnAtional</a:t>
            </a:r>
            <a:r>
              <a:rPr lang="en-US" dirty="0"/>
              <a:t> network on Crisis Translation</a:t>
            </a:r>
            <a:r>
              <a:rPr lang="fr-FR" dirty="0"/>
              <a:t> (MSCA-RISE-2016)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/>
              <a:t>Mirror</a:t>
            </a:r>
            <a:r>
              <a:rPr lang="fr-FR" dirty="0"/>
              <a:t> (2016-2020): </a:t>
            </a:r>
            <a:r>
              <a:rPr lang="en-US" dirty="0"/>
              <a:t>Methods in Research on Research </a:t>
            </a:r>
            <a:r>
              <a:rPr lang="fr-FR" dirty="0"/>
              <a:t>(MSCA-ITN-2015)</a:t>
            </a:r>
          </a:p>
          <a:p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9757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Role</a:t>
            </a:r>
            <a:r>
              <a:rPr lang="fr-FR" dirty="0"/>
              <a:t> </a:t>
            </a:r>
            <a:r>
              <a:rPr lang="fr-FR" dirty="0" err="1"/>
              <a:t>played</a:t>
            </a:r>
            <a:r>
              <a:rPr lang="fr-FR" dirty="0"/>
              <a:t> by CET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Advisory</a:t>
            </a:r>
            <a:r>
              <a:rPr lang="fr-FR" dirty="0"/>
              <a:t> </a:t>
            </a:r>
            <a:r>
              <a:rPr lang="fr-FR" dirty="0" err="1"/>
              <a:t>role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Review</a:t>
            </a:r>
            <a:r>
              <a:rPr lang="fr-FR" dirty="0"/>
              <a:t> of </a:t>
            </a:r>
            <a:r>
              <a:rPr lang="fr-FR" dirty="0" err="1"/>
              <a:t>proposals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Coordination</a:t>
            </a:r>
          </a:p>
        </p:txBody>
      </p:sp>
    </p:spTree>
    <p:extLst>
      <p:ext uri="{BB962C8B-B14F-4D97-AF65-F5344CB8AC3E}">
        <p14:creationId xmlns:p14="http://schemas.microsoft.com/office/powerpoint/2010/main" val="2882963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9738" y="825231"/>
            <a:ext cx="6120000" cy="632838"/>
          </a:xfrm>
        </p:spPr>
        <p:txBody>
          <a:bodyPr/>
          <a:lstStyle/>
          <a:p>
            <a:r>
              <a:rPr lang="fr-FR" dirty="0" err="1"/>
              <a:t>Lessons</a:t>
            </a:r>
            <a:r>
              <a:rPr lang="fr-FR" dirty="0"/>
              <a:t> </a:t>
            </a:r>
            <a:r>
              <a:rPr lang="fr-FR" dirty="0" err="1"/>
              <a:t>learnt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498261"/>
            <a:ext cx="8511822" cy="5193941"/>
          </a:xfrm>
        </p:spPr>
        <p:txBody>
          <a:bodyPr/>
          <a:lstStyle/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dirty="0"/>
              <a:t>Interest raised by Cochrane groups to join EC bids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dirty="0"/>
              <a:t>Lack of understanding of EU process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dirty="0"/>
              <a:t>Limited time dedicated by group leaders to the preparation of proposals and underestimation of time needed for proposal development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dirty="0"/>
              <a:t>Problems with respecting deadlines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dirty="0"/>
              <a:t>Need more support (full-time position + junior staff)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dirty="0"/>
              <a:t>Need more involvement of CET at the European level: advocacy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dirty="0"/>
              <a:t>Need real technical leaders for supporting the decision-making in terms of partnership and project directions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dirty="0"/>
              <a:t>Need for primarily considering competencies and expertise for the development of consortia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dirty="0"/>
              <a:t>Difficulties to find common grounds for consortium development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dirty="0"/>
              <a:t>Difficulties in being totally transparent for collecting expression of interest and establishing partnerships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7639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9738" y="986005"/>
            <a:ext cx="6120000" cy="632838"/>
          </a:xfrm>
        </p:spPr>
        <p:txBody>
          <a:bodyPr/>
          <a:lstStyle/>
          <a:p>
            <a:r>
              <a:rPr lang="fr-FR" dirty="0" err="1"/>
              <a:t>Legal</a:t>
            </a:r>
            <a:r>
              <a:rPr lang="fr-FR" dirty="0"/>
              <a:t> </a:t>
            </a:r>
            <a:r>
              <a:rPr lang="fr-FR" dirty="0" err="1"/>
              <a:t>barriers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9738" y="1839905"/>
            <a:ext cx="8774600" cy="519394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 lot of Cochrane groups are based in the UK: what is the impact of Brexit?</a:t>
            </a:r>
          </a:p>
          <a:p>
            <a:pPr marL="731838" lvl="2" indent="-342900"/>
            <a:r>
              <a:rPr lang="en-GB" dirty="0"/>
              <a:t>Although the EC states that the evaluation process continues business as usual, it is legitimate to wonder if it really has no impact and how long it will last.</a:t>
            </a:r>
          </a:p>
          <a:p>
            <a:pPr marL="731838" lvl="2" indent="-342900"/>
            <a:r>
              <a:rPr lang="en-GB" dirty="0"/>
              <a:t>Developing proposals is time consuming and success rates are already low: to which extend, should we take the chance to be rejected because of the nationality of the coordinator/partner?</a:t>
            </a:r>
          </a:p>
          <a:p>
            <a:pPr marL="731838" lvl="2" indent="-342900"/>
            <a:r>
              <a:rPr lang="en-GB" dirty="0"/>
              <a:t>Ultimately, UK-based organisations may not be allowed to take part in EU bids.</a:t>
            </a:r>
          </a:p>
          <a:p>
            <a:pPr marL="731838" lvl="2" indent="-342900"/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How many Cochrane groups are able to coordinate proposals in Europe?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 lot of Cochrane groups are not legal entities and cannot receive funding on behalf of Cochrane: what is the relevance in using host organisations for taking part in EU bids?</a:t>
            </a:r>
          </a:p>
        </p:txBody>
      </p:sp>
    </p:spTree>
    <p:extLst>
      <p:ext uri="{BB962C8B-B14F-4D97-AF65-F5344CB8AC3E}">
        <p14:creationId xmlns:p14="http://schemas.microsoft.com/office/powerpoint/2010/main" val="3590421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9738" y="1139800"/>
            <a:ext cx="7256462" cy="632838"/>
          </a:xfrm>
        </p:spPr>
        <p:txBody>
          <a:bodyPr/>
          <a:lstStyle/>
          <a:p>
            <a:r>
              <a:rPr lang="fr-FR" sz="2800" dirty="0" err="1"/>
              <a:t>Results</a:t>
            </a:r>
            <a:r>
              <a:rPr lang="fr-FR" sz="2800" dirty="0"/>
              <a:t> </a:t>
            </a:r>
            <a:r>
              <a:rPr lang="fr-FR" sz="2800" dirty="0" err="1"/>
              <a:t>from</a:t>
            </a:r>
            <a:r>
              <a:rPr lang="fr-FR" sz="2800" dirty="0"/>
              <a:t> Group monitoring </a:t>
            </a:r>
            <a:r>
              <a:rPr lang="fr-FR" sz="2800" dirty="0" err="1"/>
              <a:t>re</a:t>
            </a:r>
            <a:r>
              <a:rPr lang="fr-FR" sz="2800" dirty="0"/>
              <a:t> EU </a:t>
            </a:r>
            <a:r>
              <a:rPr lang="fr-FR" sz="2800" dirty="0" err="1"/>
              <a:t>funding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9738" y="1995800"/>
            <a:ext cx="836136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u="sng" dirty="0"/>
              <a:t>Limited Cochrane involvement </a:t>
            </a:r>
            <a:r>
              <a:rPr lang="en-GB" dirty="0"/>
              <a:t>in EU bids: </a:t>
            </a:r>
          </a:p>
          <a:p>
            <a:pPr marL="731838" lvl="2" indent="-342900"/>
            <a:r>
              <a:rPr lang="en-GB" dirty="0"/>
              <a:t>Only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groups submitted proposals </a:t>
            </a:r>
            <a:r>
              <a:rPr lang="en-GB" dirty="0"/>
              <a:t>at the EU level</a:t>
            </a:r>
          </a:p>
          <a:p>
            <a:pPr marL="731838" lvl="2" indent="-342900"/>
            <a:r>
              <a:rPr lang="en-GB" dirty="0"/>
              <a:t>only 2 proposals were successful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u="sng" dirty="0"/>
              <a:t>Interest in joining bids</a:t>
            </a:r>
            <a:r>
              <a:rPr lang="en-GB" dirty="0"/>
              <a:t>: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64,2 % of Cochrane groups </a:t>
            </a:r>
            <a:r>
              <a:rPr lang="en-GB" dirty="0"/>
              <a:t>are interested in taking part in EU bids that are coordinated by CET (27% have no opinion)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u="sng" dirty="0"/>
              <a:t>Need for support in fundraising activities</a:t>
            </a:r>
            <a:r>
              <a:rPr lang="en-GB" dirty="0"/>
              <a:t>: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62,8 % of Cochrane groups </a:t>
            </a:r>
            <a:r>
              <a:rPr lang="en-GB" dirty="0"/>
              <a:t>don’t receive any support from their host organisations</a:t>
            </a:r>
          </a:p>
          <a:p>
            <a:pPr marL="731838" lvl="2" indent="-342900"/>
            <a:r>
              <a:rPr lang="en-GB" dirty="0"/>
              <a:t>Identification of funding opportunities</a:t>
            </a:r>
          </a:p>
          <a:p>
            <a:pPr marL="731838" lvl="2" indent="-342900"/>
            <a:r>
              <a:rPr lang="en-GB" dirty="0"/>
              <a:t>Information about calls (regular email alerts, calendar of openings, tips for proposal preparation, information about programs)</a:t>
            </a:r>
          </a:p>
          <a:p>
            <a:pPr marL="731838" lvl="2" indent="-342900"/>
            <a:r>
              <a:rPr lang="en-GB" dirty="0"/>
              <a:t>Administrative support for submission</a:t>
            </a:r>
          </a:p>
          <a:p>
            <a:pPr marL="731838" lvl="2" indent="-342900"/>
            <a:r>
              <a:rPr lang="en-GB" dirty="0"/>
              <a:t>Assistance for drafting proposals </a:t>
            </a:r>
          </a:p>
          <a:p>
            <a:pPr marL="731838" lvl="2" indent="-342900"/>
            <a:r>
              <a:rPr lang="en-GB" dirty="0"/>
              <a:t>Application review</a:t>
            </a:r>
          </a:p>
          <a:p>
            <a:pPr marL="731838" lvl="2" indent="-34290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9386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7" y="1317600"/>
            <a:ext cx="6886751" cy="632838"/>
          </a:xfrm>
        </p:spPr>
        <p:txBody>
          <a:bodyPr/>
          <a:lstStyle/>
          <a:p>
            <a:r>
              <a:rPr lang="en-US" sz="3200" dirty="0"/>
              <a:t>Reflections from Cochrane EU Working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7394751" cy="3909600"/>
          </a:xfrm>
        </p:spPr>
        <p:txBody>
          <a:bodyPr/>
          <a:lstStyle/>
          <a:p>
            <a:r>
              <a:rPr lang="en-US" dirty="0"/>
              <a:t>Compelling ideas in response to EC calls need to come from experts within Cochrane Groups (from the research community)</a:t>
            </a:r>
          </a:p>
          <a:p>
            <a:endParaRPr lang="en-US" dirty="0"/>
          </a:p>
          <a:p>
            <a:r>
              <a:rPr lang="en-US" dirty="0"/>
              <a:t>We need a skills database to facilitate building of consortia (could use </a:t>
            </a:r>
            <a:r>
              <a:rPr lang="en-US" dirty="0" err="1"/>
              <a:t>TaskExchange</a:t>
            </a:r>
            <a:r>
              <a:rPr lang="en-US" dirty="0"/>
              <a:t> for this)</a:t>
            </a:r>
          </a:p>
          <a:p>
            <a:endParaRPr lang="en-US"/>
          </a:p>
          <a:p>
            <a:r>
              <a:rPr lang="en-US"/>
              <a:t>We </a:t>
            </a:r>
            <a:r>
              <a:rPr lang="en-US" dirty="0"/>
              <a:t>need to know at a much earlier stage which topics are being developed within the EC for research calls (participate in open consultations; check within host institutions of Cochrane Groups what mechanisms are used to influence the agendas; find out who gets consulted)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878030"/>
      </p:ext>
    </p:extLst>
  </p:cSld>
  <p:clrMapOvr>
    <a:masterClrMapping/>
  </p:clrMapOvr>
</p:sld>
</file>

<file path=ppt/theme/theme1.xml><?xml version="1.0" encoding="utf-8"?>
<a:theme xmlns:a="http://schemas.openxmlformats.org/drawingml/2006/main" name="Cochrane PowerPoint Template">
  <a:themeElements>
    <a:clrScheme name="Cochrane">
      <a:dk1>
        <a:srgbClr val="000000"/>
      </a:dk1>
      <a:lt1>
        <a:srgbClr val="FFFFFF"/>
      </a:lt1>
      <a:dk2>
        <a:srgbClr val="002D64"/>
      </a:dk2>
      <a:lt2>
        <a:srgbClr val="962D91"/>
      </a:lt2>
      <a:accent1>
        <a:srgbClr val="002D64"/>
      </a:accent1>
      <a:accent2>
        <a:srgbClr val="962D91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Cochrane PowerPoint Template</Template>
  <TotalTime>17400</TotalTime>
  <Words>738</Words>
  <Application>Microsoft Office PowerPoint</Application>
  <PresentationFormat>On-screen Show (4:3)</PresentationFormat>
  <Paragraphs>75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Source Sans Pro</vt:lpstr>
      <vt:lpstr>Source Sans Pro Semibold</vt:lpstr>
      <vt:lpstr>Cochrane PowerPoint Template</vt:lpstr>
      <vt:lpstr>After Action Review EU Fundraising</vt:lpstr>
      <vt:lpstr>Six projects submitted </vt:lpstr>
      <vt:lpstr>At least 8 other projects considered</vt:lpstr>
      <vt:lpstr>Three ongoing projects involving CET</vt:lpstr>
      <vt:lpstr>Role played by CET</vt:lpstr>
      <vt:lpstr>Lessons learnt</vt:lpstr>
      <vt:lpstr>Legal barriers</vt:lpstr>
      <vt:lpstr>Results from Group monitoring re EU funding</vt:lpstr>
      <vt:lpstr>Reflections from Cochrane EU Working Group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Angéline Serre</dc:creator>
  <cp:lastModifiedBy>Muriah Umoquit</cp:lastModifiedBy>
  <cp:revision>310</cp:revision>
  <dcterms:created xsi:type="dcterms:W3CDTF">2015-09-17T09:39:42Z</dcterms:created>
  <dcterms:modified xsi:type="dcterms:W3CDTF">2017-03-23T17:46:09Z</dcterms:modified>
</cp:coreProperties>
</file>